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58" r:id="rId5"/>
    <p:sldId id="260" r:id="rId6"/>
    <p:sldId id="274" r:id="rId7"/>
    <p:sldId id="284" r:id="rId8"/>
    <p:sldId id="275" r:id="rId9"/>
    <p:sldId id="276" r:id="rId10"/>
    <p:sldId id="277" r:id="rId11"/>
    <p:sldId id="278" r:id="rId12"/>
    <p:sldId id="280" r:id="rId13"/>
    <p:sldId id="291" r:id="rId14"/>
    <p:sldId id="292" r:id="rId15"/>
    <p:sldId id="306" r:id="rId16"/>
    <p:sldId id="307" r:id="rId17"/>
    <p:sldId id="286" r:id="rId18"/>
    <p:sldId id="261" r:id="rId19"/>
    <p:sldId id="262" r:id="rId20"/>
    <p:sldId id="287" r:id="rId21"/>
    <p:sldId id="265" r:id="rId22"/>
    <p:sldId id="308" r:id="rId23"/>
    <p:sldId id="309" r:id="rId24"/>
    <p:sldId id="288" r:id="rId25"/>
    <p:sldId id="293" r:id="rId26"/>
    <p:sldId id="266" r:id="rId27"/>
    <p:sldId id="310" r:id="rId28"/>
    <p:sldId id="311" r:id="rId29"/>
    <p:sldId id="312" r:id="rId30"/>
    <p:sldId id="267" r:id="rId31"/>
    <p:sldId id="314" r:id="rId32"/>
    <p:sldId id="313" r:id="rId33"/>
    <p:sldId id="315" r:id="rId34"/>
    <p:sldId id="316" r:id="rId35"/>
    <p:sldId id="318" r:id="rId36"/>
    <p:sldId id="317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271" r:id="rId52"/>
    <p:sldId id="333" r:id="rId53"/>
    <p:sldId id="305" r:id="rId54"/>
    <p:sldId id="27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2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04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29/01/14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file:///\\localhost\Users\xabierpb\Desktop\TRABAJO\PR2013\Ecuador%20-%20Albergue%20indi&#769;genas\Justificacio&#769;n\JUSTIF.%20HAITI\Macintosh%20HD:Users:xabierpb:Desktop:TRABAJO:PR2013:Ecuador%20-%20Albergue%20indi&#769;genas:Justificacio&#769;n:ACLARACIONES%20SOLICITADAS%20A.docx!OLE_LINK1" TargetMode="External"/><Relationship Id="rId5" Type="http://schemas.openxmlformats.org/officeDocument/2006/relationships/image" Target="../media/image4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file:///\\localhost\Users\xabierpb\Desktop\TRABAJO\PR2013\Ecuador%20-%20Albergue%20indi&#769;genas\Justificacio&#769;n\JUSTIF.%20HAITI\Documento2!OLE_LINK3" TargetMode="External"/><Relationship Id="rId5" Type="http://schemas.openxmlformats.org/officeDocument/2006/relationships/image" Target="../media/image5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file:///\\localhost\Users\xabierpb\Desktop\TRABAJO\PR2013\Ecuador%20-%20Albergue%20indi&#769;genas\Justificacio&#769;n\JUSTIF.%20HAITI\Documento1!OLE_LINK3" TargetMode="External"/><Relationship Id="rId5" Type="http://schemas.openxmlformats.org/officeDocument/2006/relationships/image" Target="../media/image5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file:///\\localhost\Users\xabierpb\Desktop\TRABAJO\PR2013\Ecuador%20-%20Albergue%20indi&#769;genas\Justificacio&#769;n\Macintosh%20HD:Users:xabierpb:Desktop:TRABAJO:PR2013:Ecuador%20-%20Albergue%20indi&#769;genas:Justificacio&#769;n:ACLARACIONES%20SOLICITADAS%20A.docx!OLE_LINK4" TargetMode="External"/><Relationship Id="rId5" Type="http://schemas.openxmlformats.org/officeDocument/2006/relationships/image" Target="../media/image5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eg"/><Relationship Id="rId5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file:///\\localhost\Users\xabierpb\Desktop\TRABAJO\PR2013\Ecuador%20-%20Albergue%20indi&#769;genas\Justificacio&#769;n\Macintosh%20HD:Users:xabierpb:Desktop:TRABAJO:PR2013:Ecuador%20-%20Albergue%20indi&#769;genas:Justificacio&#769;n:ACLARACIONES%20SOLICITADAS%20A.docx!OLE_LINK5" TargetMode="External"/><Relationship Id="rId5" Type="http://schemas.openxmlformats.org/officeDocument/2006/relationships/image" Target="../media/image7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file:///\\localhost\Users\xabierpb\Desktop\TRABAJO\PR2013\Ecuador%20-%20Albergue%20indi&#769;genas\Justificacio&#769;n\Macintosh%20HD:Users:xabierpb:Desktop:TRABAJO:PR2013:Ecuador%20-%20Albergue%20indi&#769;genas:Justificacio&#769;n:ACLARACIONES%20SOLICITADAS%20A.docx!OLE_LINK6" TargetMode="External"/><Relationship Id="rId5" Type="http://schemas.openxmlformats.org/officeDocument/2006/relationships/image" Target="../media/image7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1338" y="691183"/>
            <a:ext cx="7075462" cy="1914144"/>
          </a:xfrm>
        </p:spPr>
        <p:txBody>
          <a:bodyPr/>
          <a:lstStyle/>
          <a:p>
            <a:r>
              <a:rPr lang="es-ES" sz="4800" b="1" dirty="0" smtClean="0">
                <a:latin typeface="Adobe Caslon Pro"/>
                <a:cs typeface="Adobe Caslon Pro"/>
              </a:rPr>
              <a:t>Pueblos indígenas en Ecuador</a:t>
            </a:r>
            <a:endParaRPr lang="es-ES" sz="4800" b="1" dirty="0">
              <a:latin typeface="Adobe Caslon Pro"/>
              <a:cs typeface="Adobe Caslon Pro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1338" y="2935736"/>
            <a:ext cx="7075462" cy="285804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dobe Caslon Pro"/>
                <a:cs typeface="Adobe Caslon Pro"/>
              </a:rPr>
              <a:t>Apoyo al Centro de Formación y Casa Albergue para indígenas de la Fundación Alejandro </a:t>
            </a:r>
            <a:r>
              <a:rPr lang="es-ES" dirty="0" err="1" smtClean="0">
                <a:latin typeface="Adobe Caslon Pro"/>
                <a:cs typeface="Adobe Caslon Pro"/>
              </a:rPr>
              <a:t>Labaka</a:t>
            </a:r>
            <a:endParaRPr lang="es-ES" dirty="0" smtClean="0">
              <a:latin typeface="Adobe Caslon Pro"/>
              <a:cs typeface="Adobe Caslon Pro"/>
            </a:endParaRPr>
          </a:p>
          <a:p>
            <a:endParaRPr lang="es-ES" sz="2400" b="1" dirty="0">
              <a:solidFill>
                <a:schemeClr val="accent6"/>
              </a:solidFill>
              <a:latin typeface="Adobe Caslon Pro"/>
              <a:cs typeface="Adobe Caslon Pro"/>
            </a:endParaRPr>
          </a:p>
          <a:p>
            <a:r>
              <a:rPr lang="es-ES" sz="24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Orellana, Ecuador</a:t>
            </a:r>
            <a:endParaRPr lang="es-ES" sz="2400" b="1" dirty="0">
              <a:solidFill>
                <a:schemeClr val="accent6"/>
              </a:solidFill>
              <a:latin typeface="Adobe Caslon Pro"/>
              <a:cs typeface="Adobe Caslon Pro"/>
            </a:endParaRPr>
          </a:p>
        </p:txBody>
      </p:sp>
      <p:sp>
        <p:nvSpPr>
          <p:cNvPr id="4" name="Rectángulo 3"/>
          <p:cNvSpPr/>
          <p:nvPr/>
        </p:nvSpPr>
        <p:spPr>
          <a:xfrm rot="20943343">
            <a:off x="3979269" y="4537859"/>
            <a:ext cx="4572000" cy="1938992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es-ES" sz="2400" b="1" dirty="0" smtClean="0">
                <a:ln w="12700">
                  <a:solidFill>
                    <a:schemeClr val="accent6"/>
                  </a:solidFill>
                  <a:prstDash val="lgDashDotDot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"/>
                <a:cs typeface="Adobe Caslon Pro"/>
              </a:rPr>
              <a:t>PROYECTO FINANCIADO POR COLEGIOS-TITULARIDAD Y FRATERNIDAD DE SAN SEBASTIÁN</a:t>
            </a:r>
            <a:endParaRPr lang="es-ES" sz="2400" b="1" dirty="0">
              <a:ln w="12700">
                <a:solidFill>
                  <a:schemeClr val="accent6"/>
                </a:solidFill>
                <a:prstDash val="lgDashDotDot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2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Petróleo (principal sustento de la economía, la mayor parte sale de Orellana)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4879" y="2341460"/>
            <a:ext cx="5144456" cy="3429637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5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Parque nacional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Yasuní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36" y="1883930"/>
            <a:ext cx="6426016" cy="4284011"/>
          </a:xfrm>
          <a:prstGeom prst="rect">
            <a:avLst/>
          </a:prstGeom>
        </p:spPr>
      </p:pic>
      <p:pic>
        <p:nvPicPr>
          <p:cNvPr id="7" name="Imagen 6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04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Río Napo (principal vertebrador en Orellana)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7476"/>
            <a:ext cx="7103096" cy="4735397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7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Maito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 y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Mayones</a:t>
            </a:r>
            <a:r>
              <a:rPr lang="es-ES" sz="2000" dirty="0">
                <a:solidFill>
                  <a:srgbClr val="59330C"/>
                </a:solidFill>
                <a:latin typeface="Adobe Caslon Pro"/>
                <a:cs typeface="Adobe Caslon Pro"/>
              </a:rPr>
              <a:t>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(platos típicos de la amazonia)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67" y="2812144"/>
            <a:ext cx="5053641" cy="3790231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5" y="1371600"/>
            <a:ext cx="4025294" cy="301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Waoranis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8" y="1340912"/>
            <a:ext cx="6943975" cy="52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Ciudad de Coca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8" y="1630583"/>
            <a:ext cx="6943975" cy="46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Mestizaje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82" y="1630583"/>
            <a:ext cx="6167487" cy="46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22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Socio local: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Fundación Alejandro </a:t>
            </a:r>
            <a:r>
              <a:rPr lang="es-ES" sz="4000" dirty="0" err="1" smtClean="0">
                <a:solidFill>
                  <a:srgbClr val="59330C"/>
                </a:solidFill>
                <a:latin typeface="Adobe Caslon Pro"/>
                <a:cs typeface="Adobe Caslon Pro"/>
              </a:rPr>
              <a:t>Labaka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Quiénes ejecutan las actividades, los protagonistas y los que trabajan directamente con los verdaderos beneficiarios del proyecto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2" y="4584323"/>
            <a:ext cx="2070534" cy="138035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14212" y="1371600"/>
            <a:ext cx="5781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La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Fundación Alejandro </a:t>
            </a:r>
            <a:r>
              <a:rPr lang="es-ES" sz="2400" dirty="0" err="1" smtClean="0">
                <a:solidFill>
                  <a:srgbClr val="000000"/>
                </a:solidFill>
                <a:latin typeface="Adobe Caslon Pro"/>
                <a:cs typeface="Adobe Caslon Pro"/>
              </a:rPr>
              <a:t>Labaka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 (FAL)</a:t>
            </a:r>
            <a:r>
              <a:rPr lang="es-ES" sz="2400" dirty="0" smtClean="0">
                <a:latin typeface="Adobe Caslon Pro"/>
                <a:cs typeface="Adobe Caslon Pro"/>
              </a:rPr>
              <a:t>, es una organización de la sociedad civil de Orellana que recoge el testigo de la Misión capuchina en el trabajo</a:t>
            </a:r>
            <a:r>
              <a:rPr lang="es-ES" sz="2400" dirty="0">
                <a:latin typeface="Adobe Caslon Pro"/>
                <a:cs typeface="Adobe Caslon Pro"/>
              </a:rPr>
              <a:t> </a:t>
            </a:r>
            <a:r>
              <a:rPr lang="es-ES" sz="2400" dirty="0" smtClean="0">
                <a:latin typeface="Adobe Caslon Pro"/>
                <a:cs typeface="Adobe Caslon Pro"/>
              </a:rPr>
              <a:t>con Pueblos Indígenas.</a:t>
            </a:r>
          </a:p>
          <a:p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" sz="2400" dirty="0">
                <a:latin typeface="Adobe Caslon Pro"/>
                <a:cs typeface="Adobe Caslon Pro"/>
              </a:rPr>
              <a:t>Antiguamente la misión creó CICAME (Centro de Investigaciones Culturales de la Amazonia Ecuatoriana).</a:t>
            </a:r>
          </a:p>
          <a:p>
            <a:endParaRPr lang="es-ES" sz="2400" dirty="0">
              <a:latin typeface="Adobe Caslon Pro"/>
              <a:cs typeface="Adobe Caslon Pro"/>
            </a:endParaRPr>
          </a:p>
          <a:p>
            <a:r>
              <a:rPr lang="es-ES" sz="2400" dirty="0">
                <a:latin typeface="Adobe Caslon Pro"/>
                <a:cs typeface="Adobe Caslon Pro"/>
              </a:rPr>
              <a:t>Actualmente en la FAL trabajan 7 personas y colaboran muchos voluntarios.</a:t>
            </a: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IMG_866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2" y="3059900"/>
            <a:ext cx="2096349" cy="1397566"/>
          </a:xfrm>
          <a:prstGeom prst="rect">
            <a:avLst/>
          </a:prstGeom>
        </p:spPr>
      </p:pic>
      <p:pic>
        <p:nvPicPr>
          <p:cNvPr id="4" name="Imagen 3" descr="IMG_866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2" y="1542460"/>
            <a:ext cx="2070534" cy="13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1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Socio local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8" y="1371600"/>
            <a:ext cx="4810141" cy="360760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5159624"/>
            <a:ext cx="78902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La FAL trabaja principalmente en dos áreas: actividades educativo-culturales junto con el Municipio de Coca, y defensa de los Pueblos Indígenas y de sus derechos.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74" y="1850867"/>
            <a:ext cx="3882906" cy="29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21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Ubicación de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4000" dirty="0" smtClean="0">
                <a:latin typeface="Adobe Caslon Pro"/>
                <a:cs typeface="Adobe Caslon Pro"/>
              </a:rPr>
              <a:t>…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El contexto, las fronteras y los principales datos económicos y sociales del país</a:t>
            </a:r>
            <a:r>
              <a:rPr lang="es-ES" sz="2800" dirty="0" smtClean="0">
                <a:latin typeface="Adobe Caslon Pro"/>
                <a:cs typeface="Adobe Caslon Pro"/>
              </a:rPr>
              <a:t>… dónde y porqué…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2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Principales datos del proyecto…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_tradnl" sz="2800" dirty="0" smtClean="0">
                <a:latin typeface="Adobe Caslon Pro"/>
                <a:cs typeface="Adobe Caslon Pro"/>
              </a:rPr>
              <a:t>En qué consistía el proyecto y qué se ha hecho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6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37767" y="1857670"/>
            <a:ext cx="37292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La ciudad de Coca ha crecido mucho en los</a:t>
            </a:r>
            <a:r>
              <a:rPr lang="es-ES_tradnl" sz="2400" b="1" dirty="0">
                <a:solidFill>
                  <a:srgbClr val="000000"/>
                </a:solidFill>
                <a:latin typeface="Adobe Caslon Pro"/>
                <a:cs typeface="Adobe Caslon Pro"/>
              </a:rPr>
              <a:t> </a:t>
            </a:r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últimos años, convirtiendo un terreno que antes era selva en una realidad occidental.</a:t>
            </a:r>
          </a:p>
          <a:p>
            <a:endParaRPr lang="es-ES_tradnl" sz="2400" b="1" dirty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_tradnl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La ciudad y sus nuevos habitantes se han colado en el lugar en el que vivían los indígenas y estos últimos han pasado a ser ciudadanos de última.</a:t>
            </a: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8" name="Marcador de posición de imagen 1" descr="COCA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b="5469"/>
          <a:stretch>
            <a:fillRect/>
          </a:stretch>
        </p:blipFill>
        <p:spPr>
          <a:xfrm>
            <a:off x="3898095" y="1857670"/>
            <a:ext cx="4919486" cy="291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5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24866" y="4926437"/>
            <a:ext cx="839271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El Vicariato de Aguarico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 Misión Capuchina, tenía una casita destinada a que los indígenas tuvieran un espacio de reunión en Coca. Pero ésta, era claramente insuficiente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…</a:t>
            </a:r>
            <a:endParaRPr lang="es-ES_tradnl" sz="24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6" name="Marcador de posición de imagen 1" descr="casa hua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8" b="21729"/>
          <a:stretch/>
        </p:blipFill>
        <p:spPr>
          <a:xfrm>
            <a:off x="914399" y="1927736"/>
            <a:ext cx="6797085" cy="252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37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24866" y="1711642"/>
            <a:ext cx="83927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En el año 2011 se terminó, con el apoyo del Gobierno de Navarra y de la Diputación de Vizcaya, de construir un espacio que pretendía devolver su lugar a los indígenas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… un espacio que quería ser polivalente, de aprendizaje y educación, de ensayo sobre interculturalidad, de mezcla y comprensión, un espacio abierto y ecuménico…</a:t>
            </a:r>
            <a:endParaRPr lang="es-ES_tradnl" sz="24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8" name="Imagen 7" descr="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22" y="4019966"/>
            <a:ext cx="1966805" cy="2622407"/>
          </a:xfrm>
          <a:prstGeom prst="rect">
            <a:avLst/>
          </a:prstGeom>
        </p:spPr>
      </p:pic>
      <p:pic>
        <p:nvPicPr>
          <p:cNvPr id="9" name="Marcador de posición de imagen 1" descr="21-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5" b="5635"/>
          <a:stretch>
            <a:fillRect/>
          </a:stretch>
        </p:blipFill>
        <p:spPr>
          <a:xfrm>
            <a:off x="4231355" y="4019965"/>
            <a:ext cx="4433219" cy="2622407"/>
          </a:xfrm>
          <a:prstGeom prst="rect">
            <a:avLst/>
          </a:prstGeom>
        </p:spPr>
      </p:pic>
      <p:pic>
        <p:nvPicPr>
          <p:cNvPr id="10" name="Marcador de posición de imagen 4" descr="Cononaco.bmp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5" r="72684" b="5635"/>
          <a:stretch/>
        </p:blipFill>
        <p:spPr>
          <a:xfrm>
            <a:off x="487363" y="4019966"/>
            <a:ext cx="1211000" cy="26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17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37766" y="1557228"/>
            <a:ext cx="844213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La razón para la realización de este proyecto es múltiple:</a:t>
            </a:r>
          </a:p>
          <a:p>
            <a:endParaRPr lang="es-ES_tradnl" sz="24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El trabajo con pueblos indígenas, la pastoral de minorías, ha sido la línea fundamental en lo pastoral y social, de la misión capuchina en Ecuador, y ahora, el apoyo a la Fundación Alejandro </a:t>
            </a:r>
            <a:r>
              <a:rPr lang="es-ES_tradnl" sz="2000" dirty="0" err="1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Labaka</a:t>
            </a: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supone la continuación de la obra de Alejandro.</a:t>
            </a: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La provincia de Orellana es responsable de alrededor del 30 % de la riqueza de Ecuador, sin embargo está a la cola en Desarrollo Humano, escolaridad, alfabetización, acceso a la salud, etc.</a:t>
            </a: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Los indígenas son el colectivo más vulnerable por ser quienes menos preparados están para enfrentarse a nuestra sociedad y nuestras reglas. El proceso de educación y formación en ciudadanía que el Estado debiera haber hecho es lo que pretende, en parte, la FAL.</a:t>
            </a: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Las actuaciones de la FAL se alinean con las prioridades en desarrollo de Ecuador, de su Plan Nacional de Desarrollo y con las políticas de las instituciones públicas locales.</a:t>
            </a:r>
            <a:endParaRPr lang="es-ES" dirty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Justificación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7" y="2688667"/>
            <a:ext cx="4987277" cy="374045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7766" y="1857670"/>
            <a:ext cx="8230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A continuación presentamos algunas iniciativas de apoyo social que llevan las fraternidades capuchinas</a:t>
            </a:r>
            <a:r>
              <a:rPr lang="es-ES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…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Pr. Sociales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42" y="3166995"/>
            <a:ext cx="3304692" cy="24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42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Objetivos y actividades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6291" y="5499016"/>
            <a:ext cx="78902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2">
                    <a:lumMod val="50000"/>
                  </a:schemeClr>
                </a:solidFill>
                <a:latin typeface="Adobe Caslon Pro"/>
                <a:cs typeface="Adobe Caslon Pro"/>
              </a:rPr>
              <a:t>Objetivo último: 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La promoción de espacios para la formación y desarrollo individual y colectivo de los pueblos indígenas de la provincia de Orellana (Ecuador)</a:t>
            </a:r>
            <a:endParaRPr lang="es-ES_tradnl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9" name="Marcador de posición de imagen 1" descr="21-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5" b="5635"/>
          <a:stretch>
            <a:fillRect/>
          </a:stretch>
        </p:blipFill>
        <p:spPr>
          <a:xfrm>
            <a:off x="1466603" y="1749671"/>
            <a:ext cx="5892972" cy="34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40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Objetivos y actividades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610933" y="1749671"/>
            <a:ext cx="495560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2">
                    <a:lumMod val="50000"/>
                  </a:schemeClr>
                </a:solidFill>
                <a:latin typeface="Adobe Caslon Pro"/>
                <a:cs typeface="Adobe Caslon Pro"/>
              </a:rPr>
              <a:t>Resultado 1: Poner la casa albergue a disposición de los indígenas</a:t>
            </a:r>
          </a:p>
          <a:p>
            <a:endParaRPr lang="es-ES_tradnl" sz="2400" dirty="0" smtClean="0">
              <a:solidFill>
                <a:schemeClr val="tx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Mantener abierta y en funcionamiento el Albergue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Realizar labores de limpieza y adecuación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Brindar acogida y organización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Captación de fondos y búsqueda de sostenibilidad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Acompañamiento a huéspedes</a:t>
            </a:r>
            <a:endParaRPr lang="es-ES_tradnl" dirty="0" smtClean="0"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9" name="Marcador de posición de 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2" y="1749671"/>
            <a:ext cx="2997913" cy="2248435"/>
          </a:xfrm>
          <a:prstGeom prst="rect">
            <a:avLst/>
          </a:prstGeom>
        </p:spPr>
      </p:pic>
      <p:pic>
        <p:nvPicPr>
          <p:cNvPr id="3" name="Imagen 2" descr="IMG_104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1" y="4087106"/>
            <a:ext cx="2997913" cy="22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29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Objetivos y actividades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610933" y="1749671"/>
            <a:ext cx="49556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2">
                    <a:lumMod val="50000"/>
                  </a:schemeClr>
                </a:solidFill>
                <a:latin typeface="Adobe Caslon Pro"/>
                <a:cs typeface="Adobe Caslon Pro"/>
              </a:rPr>
              <a:t>Resultado 2: Formación integral de indígenas</a:t>
            </a:r>
          </a:p>
          <a:p>
            <a:endParaRPr lang="es-ES_tradnl" sz="2400" dirty="0" smtClean="0">
              <a:solidFill>
                <a:schemeClr val="tx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Escuela de Formación de Líderes y lideresas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Becas y seguimiento educativo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Talleres de artesanía cerámica y telar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Reuniones de fortalecimiento de redes de apoyo</a:t>
            </a: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6" name="Marcador de posición de 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2" y="1749671"/>
            <a:ext cx="2997913" cy="22484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1" y="4087107"/>
            <a:ext cx="2997913" cy="22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59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Objetivos y actividades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610933" y="1749671"/>
            <a:ext cx="495560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2">
                    <a:lumMod val="50000"/>
                  </a:schemeClr>
                </a:solidFill>
                <a:latin typeface="Adobe Caslon Pro"/>
                <a:cs typeface="Adobe Caslon Pro"/>
              </a:rPr>
              <a:t>Resultado 3: Actividades sociales en el barrio</a:t>
            </a:r>
          </a:p>
          <a:p>
            <a:endParaRPr lang="es-ES_tradnl" sz="2400" dirty="0" smtClean="0">
              <a:solidFill>
                <a:schemeClr val="tx2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Refuerzo educativo y de ocio y tiempo libre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latin typeface="Adobe Caslon Pro"/>
                <a:cs typeface="Adobe Caslon Pro"/>
              </a:rPr>
              <a:t>Reuniones barriales</a:t>
            </a:r>
          </a:p>
          <a:p>
            <a:pPr marL="342900" indent="-342900">
              <a:buFontTx/>
              <a:buChar char="-"/>
            </a:pPr>
            <a:endParaRPr lang="es-ES_tradnl" sz="2000" dirty="0" smtClean="0"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6" name="Marcador de posición de 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2" y="1749671"/>
            <a:ext cx="2997913" cy="22484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1" y="4087107"/>
            <a:ext cx="2997913" cy="22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7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9" y="1535611"/>
            <a:ext cx="6088204" cy="493738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513628" y="1371600"/>
            <a:ext cx="17143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El proyecto se ubica en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América</a:t>
            </a:r>
            <a:r>
              <a:rPr lang="es-ES" sz="2400" dirty="0" smtClean="0">
                <a:latin typeface="Adobe Caslon Pro"/>
                <a:cs typeface="Adobe Caslon Pro"/>
              </a:rPr>
              <a:t>, en la región amazónica, en la parte oriental de </a:t>
            </a:r>
            <a:r>
              <a:rPr lang="es-ES" sz="2400" b="1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Ecuador</a:t>
            </a:r>
            <a:r>
              <a:rPr lang="es-ES" sz="2400" dirty="0" smtClean="0">
                <a:latin typeface="Adobe Caslon Pro"/>
                <a:cs typeface="Adobe Caslon Pro"/>
              </a:rPr>
              <a:t>.</a:t>
            </a:r>
            <a:endParaRPr lang="es-ES" sz="2400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33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1</a:t>
            </a:r>
            <a:r>
              <a:rPr lang="es-ES" sz="2800" dirty="0" smtClean="0">
                <a:latin typeface="Adobe Caslon Pro"/>
                <a:cs typeface="Adobe Caslon Pro"/>
              </a:rPr>
              <a:t>. Acogida y acompañamiento visitantes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191650"/>
              </p:ext>
            </p:extLst>
          </p:nvPr>
        </p:nvGraphicFramePr>
        <p:xfrm>
          <a:off x="381620" y="1949449"/>
          <a:ext cx="8048528" cy="4139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o" r:id="rId4" imgW="5753100" imgH="2959100" progId="Word.Document.12">
                  <p:link updateAutomatic="1"/>
                </p:oleObj>
              </mc:Choice>
              <mc:Fallback>
                <p:oleObj name="Documento" r:id="rId4" imgW="5753100" imgH="2959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620" y="1949449"/>
                        <a:ext cx="8048528" cy="4139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2796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1</a:t>
            </a:r>
            <a:r>
              <a:rPr lang="es-ES" sz="2800" dirty="0" smtClean="0">
                <a:latin typeface="Adobe Caslon Pro"/>
                <a:cs typeface="Adobe Caslon Pro"/>
              </a:rPr>
              <a:t>. Acogida y acompañamiento visitantes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7766" y="1557228"/>
            <a:ext cx="8442131" cy="446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Sostenimiento económico de la Casa Albergue:</a:t>
            </a:r>
          </a:p>
          <a:p>
            <a:endParaRPr lang="es-ES_tradnl" sz="24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_tradnl" sz="20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Se han firmado convenios para el uso y apoyo en el financiamiento con:</a:t>
            </a:r>
          </a:p>
          <a:p>
            <a:pPr marL="800100" lvl="1" indent="-342900">
              <a:buFontTx/>
              <a:buChar char="-"/>
            </a:pP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Ministerio de Turismo</a:t>
            </a:r>
          </a:p>
          <a:p>
            <a:pPr marL="800100" lvl="1" indent="-342900">
              <a:buFontTx/>
              <a:buChar char="-"/>
            </a:pPr>
            <a:endParaRPr lang="es-ES_tradnl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800100" lvl="1" indent="-342900">
              <a:buFontTx/>
              <a:buChar char="-"/>
            </a:pP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Gobierno Autónomo Descentralizado Provincial de Orellana</a:t>
            </a:r>
          </a:p>
          <a:p>
            <a:pPr marL="800100" lvl="1" indent="-342900">
              <a:buFontTx/>
              <a:buChar char="-"/>
            </a:pPr>
            <a:endParaRPr lang="es-ES_tradnl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800100" lvl="1" indent="-342900">
              <a:buFontTx/>
              <a:buChar char="-"/>
            </a:pP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Ministerio de Inclusión Económica y Social</a:t>
            </a:r>
          </a:p>
          <a:p>
            <a:pPr marL="800100" lvl="1" indent="-342900">
              <a:buFontTx/>
              <a:buChar char="-"/>
            </a:pPr>
            <a:endParaRPr lang="es-ES_tradnl" dirty="0" smtClean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800100" lvl="1" indent="-342900">
              <a:buFontTx/>
              <a:buChar char="-"/>
            </a:pP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Secretaría Nacional de Pueblos y Nacionalidades</a:t>
            </a:r>
          </a:p>
          <a:p>
            <a:pPr marL="800100" lvl="1" indent="-342900">
              <a:buFontTx/>
              <a:buChar char="-"/>
            </a:pPr>
            <a:endParaRPr lang="es-ES_tradnl" dirty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800100" lvl="1" indent="-342900">
              <a:buFontTx/>
              <a:buChar char="-"/>
            </a:pP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Organizaciones de la sociedad civil de Orellana (Comité de DDHH de Orellana, F. Ayllu </a:t>
            </a:r>
            <a:r>
              <a:rPr lang="es-ES_tradnl" dirty="0" err="1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Huarmicuna</a:t>
            </a:r>
            <a:r>
              <a:rPr lang="es-ES_tradnl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, Red de Líderes Ángel </a:t>
            </a:r>
            <a:r>
              <a:rPr lang="es-ES_tradnl" dirty="0" err="1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Shingre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…)</a:t>
            </a:r>
          </a:p>
          <a:p>
            <a:pPr marL="800100" lvl="1" indent="-342900">
              <a:buFontTx/>
              <a:buChar char="-"/>
            </a:pPr>
            <a:endParaRPr lang="es-ES" dirty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marL="800100" lvl="1" indent="-342900">
              <a:buFontTx/>
              <a:buChar char="-"/>
            </a:pPr>
            <a:r>
              <a:rPr lang="es-ES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Vicariato Apostólico de Aguarico</a:t>
            </a:r>
            <a:endParaRPr lang="es-ES" dirty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080442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1</a:t>
            </a:r>
            <a:r>
              <a:rPr lang="es-ES" sz="2800" dirty="0" smtClean="0">
                <a:latin typeface="Adobe Caslon Pro"/>
                <a:cs typeface="Adobe Caslon Pro"/>
              </a:rPr>
              <a:t>. Acogida y acompañamiento visitantes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46" y="1514358"/>
            <a:ext cx="6701648" cy="5026236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64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1</a:t>
            </a:r>
            <a:r>
              <a:rPr lang="es-ES" sz="2800" dirty="0" smtClean="0">
                <a:latin typeface="Adobe Caslon Pro"/>
                <a:cs typeface="Adobe Caslon Pro"/>
              </a:rPr>
              <a:t>. Acogida y acompañamiento visitantes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46" y="1514358"/>
            <a:ext cx="4508641" cy="3381480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IMG_02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1" y="3134483"/>
            <a:ext cx="4696945" cy="35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63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1</a:t>
            </a:r>
            <a:r>
              <a:rPr lang="es-ES" sz="2800" dirty="0" smtClean="0">
                <a:latin typeface="Adobe Caslon Pro"/>
                <a:cs typeface="Adobe Caslon Pro"/>
              </a:rPr>
              <a:t>. Acogida y acompañamiento visitantes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50" y="3105507"/>
            <a:ext cx="4508640" cy="3381480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8" y="1514358"/>
            <a:ext cx="4696945" cy="35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69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latin typeface="Adobe Caslon Pro"/>
                <a:cs typeface="Adobe Caslon Pro"/>
              </a:rPr>
              <a:t>redes de apoyo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536507"/>
              </p:ext>
            </p:extLst>
          </p:nvPr>
        </p:nvGraphicFramePr>
        <p:xfrm>
          <a:off x="1560334" y="1672448"/>
          <a:ext cx="5753100" cy="486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ocumento" r:id="rId4" imgW="5753100" imgH="4864100" progId="Word.Document.12">
                  <p:link updateAutomatic="1"/>
                </p:oleObj>
              </mc:Choice>
              <mc:Fallback>
                <p:oleObj name="Documento" r:id="rId4" imgW="5753100" imgH="4864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0334" y="1672448"/>
                        <a:ext cx="5753100" cy="486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4738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3600" dirty="0">
                <a:latin typeface="Adobe Caslon Pro"/>
                <a:cs typeface="Adobe Caslon Pro"/>
              </a:rPr>
              <a:t>… </a:t>
            </a:r>
            <a:r>
              <a:rPr lang="es-ES" sz="2000" dirty="0">
                <a:latin typeface="Adobe Caslon Pro"/>
                <a:cs typeface="Adobe Caslon Pro"/>
              </a:rPr>
              <a:t>redes de apoyo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855113"/>
              </p:ext>
            </p:extLst>
          </p:nvPr>
        </p:nvGraphicFramePr>
        <p:xfrm>
          <a:off x="1276589" y="1405262"/>
          <a:ext cx="6033206" cy="515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ocumento" r:id="rId4" imgW="5753100" imgH="6261100" progId="Word.Document.12">
                  <p:link updateAutomatic="1"/>
                </p:oleObj>
              </mc:Choice>
              <mc:Fallback>
                <p:oleObj name="Documento" r:id="rId4" imgW="5753100" imgH="6261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589" y="1405262"/>
                        <a:ext cx="6033206" cy="5154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0712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3600" dirty="0">
                <a:latin typeface="Adobe Caslon Pro"/>
                <a:cs typeface="Adobe Caslon Pro"/>
              </a:rPr>
              <a:t>… </a:t>
            </a:r>
            <a:r>
              <a:rPr lang="es-ES" sz="2000" dirty="0">
                <a:latin typeface="Adobe Caslon Pro"/>
                <a:cs typeface="Adobe Caslon Pro"/>
              </a:rPr>
              <a:t>redes de apoyo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DSC069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381188"/>
            <a:ext cx="4127748" cy="3095811"/>
          </a:xfrm>
          <a:prstGeom prst="rect">
            <a:avLst/>
          </a:prstGeom>
        </p:spPr>
      </p:pic>
      <p:pic>
        <p:nvPicPr>
          <p:cNvPr id="5" name="Imagen 4" descr="IMG_08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37" y="1371600"/>
            <a:ext cx="5033886" cy="37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58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3600" dirty="0">
                <a:latin typeface="Adobe Caslon Pro"/>
                <a:cs typeface="Adobe Caslon Pro"/>
              </a:rPr>
              <a:t>… </a:t>
            </a:r>
            <a:r>
              <a:rPr lang="es-ES" sz="2000" dirty="0">
                <a:latin typeface="Adobe Caslon Pro"/>
                <a:cs typeface="Adobe Caslon Pro"/>
              </a:rPr>
              <a:t>redes de apoyo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52" y="4023768"/>
            <a:ext cx="3270974" cy="24532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2" y="1493481"/>
            <a:ext cx="5033885" cy="37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4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latin typeface="Adobe Caslon Pro"/>
                <a:cs typeface="Adobe Caslon Pro"/>
              </a:rPr>
              <a:t>Escuela de Formaci</a:t>
            </a:r>
            <a:r>
              <a:rPr lang="es-ES" sz="2000" dirty="0" smtClean="0">
                <a:latin typeface="Adobe Caslon Pro"/>
                <a:cs typeface="Adobe Caslon Pro"/>
              </a:rPr>
              <a:t>ón de Líderes y Lideresas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965247"/>
              </p:ext>
            </p:extLst>
          </p:nvPr>
        </p:nvGraphicFramePr>
        <p:xfrm>
          <a:off x="336612" y="1709677"/>
          <a:ext cx="57531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Documento" r:id="rId4" imgW="5753100" imgH="4876800" progId="Word.Document.12">
                  <p:link updateAutomatic="1"/>
                </p:oleObj>
              </mc:Choice>
              <mc:Fallback>
                <p:oleObj name="Documento" r:id="rId4" imgW="5753100" imgH="48768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6612" y="1709677"/>
                        <a:ext cx="5753100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707110" y="1709677"/>
            <a:ext cx="308896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dobe Caslon Pro"/>
                <a:cs typeface="Adobe Caslon Pro"/>
              </a:rPr>
              <a:t>38 participantes de comunidades ind</a:t>
            </a:r>
            <a:r>
              <a:rPr lang="es-ES" sz="2400" dirty="0" smtClean="0">
                <a:latin typeface="Adobe Caslon Pro"/>
                <a:cs typeface="Adobe Caslon Pro"/>
              </a:rPr>
              <a:t>ígenas y mestizas:</a:t>
            </a:r>
          </a:p>
          <a:p>
            <a:endParaRPr lang="es-ES" sz="20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" sz="2000" dirty="0" err="1" smtClean="0">
                <a:solidFill>
                  <a:srgbClr val="000000"/>
                </a:solidFill>
                <a:latin typeface="Adobe Caslon Pro"/>
                <a:cs typeface="Adobe Caslon Pro"/>
              </a:rPr>
              <a:t>Waoranis</a:t>
            </a:r>
            <a:endParaRPr lang="es-ES" sz="20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endParaRPr lang="es-ES" sz="20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" sz="2000" dirty="0" err="1" smtClean="0">
                <a:solidFill>
                  <a:srgbClr val="000000"/>
                </a:solidFill>
                <a:latin typeface="Adobe Caslon Pro"/>
                <a:cs typeface="Adobe Caslon Pro"/>
              </a:rPr>
              <a:t>Kichwas</a:t>
            </a:r>
            <a:endParaRPr lang="es-ES" sz="20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endParaRPr lang="es-ES" sz="20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" sz="2000" dirty="0" err="1" smtClean="0">
                <a:solidFill>
                  <a:srgbClr val="000000"/>
                </a:solidFill>
                <a:latin typeface="Adobe Caslon Pro"/>
                <a:cs typeface="Adobe Caslon Pro"/>
              </a:rPr>
              <a:t>Shuaras</a:t>
            </a:r>
            <a:endParaRPr lang="es-ES" sz="20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endParaRPr lang="es-ES" sz="20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Colonos</a:t>
            </a:r>
          </a:p>
          <a:p>
            <a:endParaRPr lang="es-ES" sz="2000" dirty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Y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 5 indígenas becados con formación permanente en el Colegio Padre Miguel Gamboa</a:t>
            </a:r>
            <a:endParaRPr lang="es-ES" sz="2000" b="1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50773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1" y="2376714"/>
            <a:ext cx="4729694" cy="29053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99135" y="1099455"/>
            <a:ext cx="27731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dobe Caslon Pro"/>
                <a:cs typeface="Adobe Caslon Pro"/>
              </a:rPr>
              <a:t>La provincia de </a:t>
            </a: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Orellana</a:t>
            </a:r>
            <a:r>
              <a:rPr lang="es-ES" sz="2000" dirty="0" smtClean="0">
                <a:latin typeface="Adobe Caslon Pro"/>
                <a:cs typeface="Adobe Caslon Pro"/>
              </a:rPr>
              <a:t> ubicada en el nororiente ecuatoriano, es el lugar en el que se encuentra la misión capuchina.</a:t>
            </a:r>
          </a:p>
          <a:p>
            <a:endParaRPr lang="es-ES" sz="2000" dirty="0" smtClean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Su capital es Puerto Francisco de Orellana, aunque en general se le conoce como 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Coca</a:t>
            </a:r>
            <a:r>
              <a:rPr lang="es-ES" sz="2000" dirty="0" smtClean="0">
                <a:latin typeface="Adobe Caslon Pro"/>
                <a:cs typeface="Adobe Caslon Pro"/>
              </a:rPr>
              <a:t>.</a:t>
            </a:r>
            <a:endParaRPr lang="es-ES" sz="2000" dirty="0">
              <a:latin typeface="Adobe Caslon Pro"/>
              <a:cs typeface="Adobe Caslon Pro"/>
            </a:endParaRPr>
          </a:p>
          <a:p>
            <a:endParaRPr lang="es-ES" sz="2000" dirty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Aunque los datos de desarrollo y PIB de Ecuador son altos, Orellana ostenta los peores datos de desarrollo del país.</a:t>
            </a: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7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latin typeface="Adobe Caslon Pro"/>
                <a:cs typeface="Adobe Caslon Pro"/>
              </a:rPr>
              <a:t>Escuela de Formaci</a:t>
            </a:r>
            <a:r>
              <a:rPr lang="es-ES" sz="2000" dirty="0" smtClean="0">
                <a:latin typeface="Adobe Caslon Pro"/>
                <a:cs typeface="Adobe Caslon Pro"/>
              </a:rPr>
              <a:t>ón de Líderes y Lideresas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5" name="Imagen 4" descr="DSC069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253260"/>
            <a:ext cx="2964987" cy="2223740"/>
          </a:xfrm>
          <a:prstGeom prst="rect">
            <a:avLst/>
          </a:prstGeom>
        </p:spPr>
      </p:pic>
      <p:pic>
        <p:nvPicPr>
          <p:cNvPr id="7" name="Imagen 6" descr="DSC073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98" y="1917595"/>
            <a:ext cx="5073724" cy="4559405"/>
          </a:xfrm>
          <a:prstGeom prst="rect">
            <a:avLst/>
          </a:prstGeom>
        </p:spPr>
      </p:pic>
      <p:pic>
        <p:nvPicPr>
          <p:cNvPr id="8" name="Imagen 7" descr="DSC0739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8" y="1917595"/>
            <a:ext cx="2937709" cy="22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96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latin typeface="Adobe Caslon Pro"/>
                <a:cs typeface="Adobe Caslon Pro"/>
              </a:rPr>
              <a:t>Escuela de Formaci</a:t>
            </a:r>
            <a:r>
              <a:rPr lang="es-ES" sz="2000" dirty="0" smtClean="0">
                <a:latin typeface="Adobe Caslon Pro"/>
                <a:cs typeface="Adobe Caslon Pro"/>
              </a:rPr>
              <a:t>ón de Líderes y Lideresas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2" y="2269456"/>
            <a:ext cx="4664604" cy="34984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4467" y="2167504"/>
            <a:ext cx="4936984" cy="37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99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latin typeface="Adobe Caslon Pro"/>
                <a:cs typeface="Adobe Caslon Pro"/>
              </a:rPr>
              <a:t>Artesan</a:t>
            </a:r>
            <a:r>
              <a:rPr lang="es-ES" sz="2000" dirty="0" smtClean="0">
                <a:latin typeface="Adobe Caslon Pro"/>
                <a:cs typeface="Adobe Caslon Pro"/>
              </a:rPr>
              <a:t>ía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253260"/>
            <a:ext cx="2964986" cy="22237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5753"/>
          <a:stretch/>
        </p:blipFill>
        <p:spPr>
          <a:xfrm>
            <a:off x="3702737" y="1917595"/>
            <a:ext cx="5171591" cy="455940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8" y="1917595"/>
            <a:ext cx="2937709" cy="22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64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latin typeface="Adobe Caslon Pro"/>
                <a:cs typeface="Adobe Caslon Pro"/>
              </a:rPr>
              <a:t>Artesan</a:t>
            </a:r>
            <a:r>
              <a:rPr lang="es-ES" sz="2000" dirty="0" smtClean="0">
                <a:latin typeface="Adobe Caslon Pro"/>
                <a:cs typeface="Adobe Caslon Pro"/>
              </a:rPr>
              <a:t>ía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21" y="2288470"/>
            <a:ext cx="5584707" cy="41885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8" y="1917595"/>
            <a:ext cx="3580574" cy="268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54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latin typeface="Adobe Caslon Pro"/>
                <a:cs typeface="Adobe Caslon Pro"/>
              </a:rPr>
              <a:t>Artesan</a:t>
            </a:r>
            <a:r>
              <a:rPr lang="es-ES" sz="2000" dirty="0" smtClean="0">
                <a:latin typeface="Adobe Caslon Pro"/>
                <a:cs typeface="Adobe Caslon Pro"/>
              </a:rPr>
              <a:t>ía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03" y="1917595"/>
            <a:ext cx="2497324" cy="18729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02" y="4142477"/>
            <a:ext cx="2497325" cy="1872993"/>
          </a:xfrm>
          <a:prstGeom prst="rect">
            <a:avLst/>
          </a:prstGeom>
        </p:spPr>
      </p:pic>
      <p:pic>
        <p:nvPicPr>
          <p:cNvPr id="3" name="Imagen 2" descr="DSC030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917595"/>
            <a:ext cx="5551024" cy="41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64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2</a:t>
            </a:r>
            <a:r>
              <a:rPr lang="es-ES" sz="2800" dirty="0" smtClean="0">
                <a:latin typeface="Adobe Caslon Pro"/>
                <a:cs typeface="Adobe Caslon Pro"/>
              </a:rPr>
              <a:t>. Formación de </a:t>
            </a:r>
            <a:r>
              <a:rPr lang="es-ES" sz="2800" dirty="0" smtClean="0">
                <a:latin typeface="Adobe Caslon Pro"/>
                <a:cs typeface="Adobe Caslon Pro"/>
              </a:rPr>
              <a:t>indígenas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latin typeface="Adobe Caslon Pro"/>
                <a:cs typeface="Adobe Caslon Pro"/>
              </a:rPr>
              <a:t>Artesan</a:t>
            </a:r>
            <a:r>
              <a:rPr lang="es-ES" sz="2000" dirty="0" smtClean="0">
                <a:latin typeface="Adobe Caslon Pro"/>
                <a:cs typeface="Adobe Caslon Pro"/>
              </a:rPr>
              <a:t>ía</a:t>
            </a: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8779"/>
          <a:stretch/>
        </p:blipFill>
        <p:spPr>
          <a:xfrm rot="5400000">
            <a:off x="5496442" y="2702978"/>
            <a:ext cx="4171487" cy="2584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917595"/>
            <a:ext cx="5551024" cy="41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08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</a:t>
            </a:r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3</a:t>
            </a:r>
            <a:r>
              <a:rPr lang="es-ES" sz="2800" dirty="0" smtClean="0">
                <a:latin typeface="Adobe Caslon Pro"/>
                <a:cs typeface="Adobe Caslon Pro"/>
              </a:rPr>
              <a:t>. Actividades en el barrio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073370"/>
              </p:ext>
            </p:extLst>
          </p:nvPr>
        </p:nvGraphicFramePr>
        <p:xfrm>
          <a:off x="503760" y="1949450"/>
          <a:ext cx="7761286" cy="3992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Documento" r:id="rId4" imgW="5753100" imgH="2959100" progId="Word.Document.12">
                  <p:link updateAutomatic="1"/>
                </p:oleObj>
              </mc:Choice>
              <mc:Fallback>
                <p:oleObj name="Documento" r:id="rId4" imgW="5753100" imgH="2959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3760" y="1949450"/>
                        <a:ext cx="7761286" cy="3992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214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</a:t>
            </a:r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3</a:t>
            </a:r>
            <a:r>
              <a:rPr lang="es-ES" sz="2800" dirty="0" smtClean="0">
                <a:latin typeface="Adobe Caslon Pro"/>
                <a:cs typeface="Adobe Caslon Pro"/>
              </a:rPr>
              <a:t>. Actividades en el barrio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456101"/>
              </p:ext>
            </p:extLst>
          </p:nvPr>
        </p:nvGraphicFramePr>
        <p:xfrm>
          <a:off x="500946" y="1304004"/>
          <a:ext cx="7180165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Documento" r:id="rId4" imgW="5753100" imgH="5372100" progId="Word.Document.12">
                  <p:link updateAutomatic="1"/>
                </p:oleObj>
              </mc:Choice>
              <mc:Fallback>
                <p:oleObj name="Documento" r:id="rId4" imgW="5753100" imgH="53721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946" y="1304004"/>
                        <a:ext cx="7180165" cy="537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7101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</a:t>
            </a:r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3</a:t>
            </a:r>
            <a:r>
              <a:rPr lang="es-ES" sz="2800" dirty="0" smtClean="0">
                <a:latin typeface="Adobe Caslon Pro"/>
                <a:cs typeface="Adobe Caslon Pro"/>
              </a:rPr>
              <a:t>. Actividades en el barrio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DSC025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0" y="1668092"/>
            <a:ext cx="6259803" cy="4694853"/>
          </a:xfrm>
          <a:prstGeom prst="rect">
            <a:avLst/>
          </a:prstGeom>
        </p:spPr>
      </p:pic>
      <p:pic>
        <p:nvPicPr>
          <p:cNvPr id="6" name="Imagen 5" descr="DSC025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54" y="2622426"/>
            <a:ext cx="3764954" cy="28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482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Resultado </a:t>
            </a:r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3</a:t>
            </a:r>
            <a:r>
              <a:rPr lang="es-ES" sz="2800" dirty="0" smtClean="0">
                <a:latin typeface="Adobe Caslon Pro"/>
                <a:cs typeface="Adobe Caslon Pro"/>
              </a:rPr>
              <a:t>. Actividades en el barrio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0" y="1668092"/>
            <a:ext cx="6259803" cy="46948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54" y="2622426"/>
            <a:ext cx="3764954" cy="28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19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dobe Caslon Pro"/>
                <a:cs typeface="Adobe Caslon Pro"/>
              </a:rPr>
              <a:t>Ubicación</a:t>
            </a:r>
            <a:endParaRPr lang="es-ES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695129" y="1371600"/>
            <a:ext cx="45328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dobe Caslon Pro"/>
                <a:cs typeface="Adobe Caslon Pro"/>
              </a:rPr>
              <a:t>Datos de 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Ecuador</a:t>
            </a:r>
            <a:r>
              <a:rPr lang="es-ES" sz="2000" dirty="0" smtClean="0">
                <a:latin typeface="Adobe Caslon Pro"/>
                <a:cs typeface="Adobe Caslon Pro"/>
              </a:rPr>
              <a:t>:</a:t>
            </a:r>
          </a:p>
          <a:p>
            <a:endParaRPr lang="es-ES" sz="2000" dirty="0" smtClean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Población</a:t>
            </a:r>
            <a:r>
              <a:rPr lang="es-ES" sz="2000" dirty="0" smtClean="0">
                <a:latin typeface="Adobe Caslon Pro"/>
                <a:cs typeface="Adobe Caslon Pro"/>
              </a:rPr>
              <a:t>: 15-16 millones (frente a 47 millones en España).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PIB</a:t>
            </a:r>
            <a:r>
              <a:rPr lang="es-ES" sz="2000" dirty="0" smtClean="0">
                <a:latin typeface="Adobe Caslon Pro"/>
                <a:cs typeface="Adobe Caslon Pro"/>
              </a:rPr>
              <a:t>: 6.089 millones (frente a 29.408 millones de España)</a:t>
            </a: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IDH</a:t>
            </a:r>
            <a:r>
              <a:rPr lang="es-ES" sz="2000" dirty="0" smtClean="0">
                <a:latin typeface="Adobe Caslon Pro"/>
                <a:cs typeface="Adobe Caslon Pro"/>
              </a:rPr>
              <a:t>: 0,724 alto(0,885 alto)</a:t>
            </a:r>
          </a:p>
          <a:p>
            <a:endParaRPr lang="es-ES" sz="2000" dirty="0" smtClean="0">
              <a:latin typeface="Adobe Caslon Pro"/>
              <a:cs typeface="Adobe Caslon Pro"/>
            </a:endParaRPr>
          </a:p>
          <a:p>
            <a:r>
              <a:rPr lang="es-ES" sz="2000" dirty="0" smtClean="0">
                <a:latin typeface="Adobe Caslon Pro"/>
                <a:cs typeface="Adobe Caslon Pro"/>
              </a:rPr>
              <a:t>Datos de Coca/</a:t>
            </a:r>
            <a:r>
              <a:rPr lang="es-ES" sz="20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Orellana</a:t>
            </a:r>
            <a:r>
              <a:rPr lang="es-ES" sz="2000" dirty="0" smtClean="0">
                <a:latin typeface="Adobe Caslon Pro"/>
                <a:cs typeface="Adobe Caslon Pro"/>
              </a:rPr>
              <a:t>:</a:t>
            </a:r>
          </a:p>
          <a:p>
            <a:endParaRPr lang="es-ES" sz="2000" dirty="0"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Población: </a:t>
            </a:r>
            <a:r>
              <a:rPr lang="es-ES" sz="2000" dirty="0" smtClean="0">
                <a:latin typeface="Adobe Caslon Pro"/>
                <a:cs typeface="Adobe Caslon Pro"/>
              </a:rPr>
              <a:t>80.000 en la capital frente a 150.000 en la provincia</a:t>
            </a:r>
          </a:p>
          <a:p>
            <a:pPr marL="342900" indent="-342900">
              <a:buFontTx/>
              <a:buChar char="-"/>
            </a:pPr>
            <a:endParaRPr lang="es-ES" sz="2000" dirty="0">
              <a:latin typeface="Adobe Caslon Pro"/>
              <a:cs typeface="Adobe Caslon Pro"/>
            </a:endParaRPr>
          </a:p>
        </p:txBody>
      </p:sp>
      <p:pic>
        <p:nvPicPr>
          <p:cNvPr id="5" name="Imagen 4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5" y="1535611"/>
            <a:ext cx="2351211" cy="19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57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612" y="503238"/>
            <a:ext cx="8537716" cy="868362"/>
          </a:xfrm>
        </p:spPr>
        <p:txBody>
          <a:bodyPr/>
          <a:lstStyle/>
          <a:p>
            <a:r>
              <a:rPr lang="es-ES" sz="2800" dirty="0" smtClean="0">
                <a:solidFill>
                  <a:schemeClr val="accent6"/>
                </a:solidFill>
                <a:latin typeface="Adobe Caslon Pro"/>
                <a:cs typeface="Adobe Caslon Pro"/>
              </a:rPr>
              <a:t>Resumen</a:t>
            </a:r>
            <a:endParaRPr lang="es-ES" sz="2800" dirty="0"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7766" y="1557228"/>
            <a:ext cx="84421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En total podemos hablar de:</a:t>
            </a:r>
          </a:p>
          <a:p>
            <a:endParaRPr lang="es-ES_tradnl" sz="2400" b="1" dirty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… 4.185 atenciones realizadas</a:t>
            </a:r>
          </a:p>
          <a:p>
            <a:endParaRPr lang="es-ES" sz="24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r>
              <a:rPr lang="es-ES" sz="2400" dirty="0">
                <a:solidFill>
                  <a:srgbClr val="000000"/>
                </a:solidFill>
                <a:latin typeface="Adobe Caslon Pro"/>
                <a:cs typeface="Adobe Caslon Pro"/>
              </a:rPr>
              <a:t>	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1.766 hospedajes</a:t>
            </a:r>
          </a:p>
          <a:p>
            <a:r>
              <a:rPr lang="es-ES" sz="2400" dirty="0">
                <a:solidFill>
                  <a:srgbClr val="000000"/>
                </a:solidFill>
                <a:latin typeface="Adobe Caslon Pro"/>
                <a:cs typeface="Adobe Caslon Pro"/>
              </a:rPr>
              <a:t>	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731 asistentes a talleres</a:t>
            </a:r>
          </a:p>
          <a:p>
            <a:r>
              <a:rPr lang="es-ES" sz="2400" dirty="0">
                <a:solidFill>
                  <a:srgbClr val="000000"/>
                </a:solidFill>
                <a:latin typeface="Adobe Caslon Pro"/>
                <a:cs typeface="Adobe Caslon Pro"/>
              </a:rPr>
              <a:t>	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38 participantes de la Escuela de l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íderes</a:t>
            </a:r>
          </a:p>
          <a:p>
            <a:r>
              <a:rPr lang="es-ES" sz="2400" dirty="0">
                <a:solidFill>
                  <a:srgbClr val="000000"/>
                </a:solidFill>
                <a:latin typeface="Adobe Caslon Pro"/>
                <a:cs typeface="Adobe Caslon Pro"/>
              </a:rPr>
              <a:t>	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754 atenciones en el barrio</a:t>
            </a:r>
          </a:p>
          <a:p>
            <a:r>
              <a:rPr lang="es-ES" sz="2400" dirty="0">
                <a:solidFill>
                  <a:srgbClr val="000000"/>
                </a:solidFill>
                <a:latin typeface="Adobe Caslon Pro"/>
                <a:cs typeface="Adobe Caslon Pro"/>
              </a:rPr>
              <a:t>	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891 asistentes a actividades barriales</a:t>
            </a:r>
          </a:p>
          <a:p>
            <a:r>
              <a:rPr lang="es-ES" sz="2400" dirty="0">
                <a:solidFill>
                  <a:srgbClr val="000000"/>
                </a:solidFill>
                <a:latin typeface="Adobe Caslon Pro"/>
                <a:cs typeface="Adobe Caslon Pro"/>
              </a:rPr>
              <a:t>	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5 becados/as</a:t>
            </a:r>
            <a:endParaRPr lang="es-ES" sz="2400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025171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Adobe Caslon Pro"/>
                <a:cs typeface="Adobe Caslon Pro"/>
              </a:rPr>
              <a:t>Presupuesto previsto inicialmente</a:t>
            </a:r>
            <a:endParaRPr lang="es-ES" sz="4000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6291" y="5277685"/>
            <a:ext cx="78902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Solicitud a Capuchinos España: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30.121,00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euros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(100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%)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24000" y="4598214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Tasa de Cambio USD/Euro: </a:t>
            </a:r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1,28 </a:t>
            </a:r>
            <a:endParaRPr lang="es-ES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244605"/>
              </p:ext>
            </p:extLst>
          </p:nvPr>
        </p:nvGraphicFramePr>
        <p:xfrm>
          <a:off x="1175604" y="1693241"/>
          <a:ext cx="6444396" cy="2791288"/>
        </p:xfrm>
        <a:graphic>
          <a:graphicData uri="http://schemas.openxmlformats.org/drawingml/2006/table">
            <a:tbl>
              <a:tblPr/>
              <a:tblGrid>
                <a:gridCol w="3245214"/>
                <a:gridCol w="1542052"/>
                <a:gridCol w="1657130"/>
              </a:tblGrid>
              <a:tr h="3489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Concepto o </a:t>
                      </a:r>
                      <a:r>
                        <a:rPr lang="pt-B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Actividad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Euros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8911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Becas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4.958,72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3.874,00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911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Actividades en el Barrio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2.380,80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1.860,00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911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Escuela de Líderes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6.945,28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5.426,00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911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Talleres de artesanía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16.867,84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13.178,00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911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5.953,28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4.651,00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911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Funcionamiento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1.448,96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1.132,00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911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38.554,88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30.121,00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3275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Adobe Caslon Pro"/>
                <a:cs typeface="Adobe Caslon Pro"/>
              </a:rPr>
              <a:t>Presupuesto </a:t>
            </a:r>
            <a:r>
              <a:rPr lang="es-ES" sz="4000" dirty="0" smtClean="0">
                <a:latin typeface="Adobe Caslon Pro"/>
                <a:cs typeface="Adobe Caslon Pro"/>
              </a:rPr>
              <a:t>ejecutado finalmente</a:t>
            </a:r>
            <a:endParaRPr lang="es-ES" sz="4000" dirty="0">
              <a:latin typeface="Adobe Caslon Pro"/>
              <a:cs typeface="Adobe Caslon Pro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6291" y="5277685"/>
            <a:ext cx="78902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Subvenci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ón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: 32.027,77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euros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(100 </a:t>
            </a:r>
            <a:r>
              <a:rPr lang="es-ES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%)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24000" y="4598214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Tasa de Cambio USD/Euro: </a:t>
            </a:r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1,28 </a:t>
            </a:r>
            <a:endParaRPr lang="es-ES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445714"/>
              </p:ext>
            </p:extLst>
          </p:nvPr>
        </p:nvGraphicFramePr>
        <p:xfrm>
          <a:off x="914400" y="1662606"/>
          <a:ext cx="7159838" cy="2812384"/>
        </p:xfrm>
        <a:graphic>
          <a:graphicData uri="http://schemas.openxmlformats.org/drawingml/2006/table">
            <a:tbl>
              <a:tblPr/>
              <a:tblGrid>
                <a:gridCol w="2926195"/>
                <a:gridCol w="1390461"/>
                <a:gridCol w="1494227"/>
                <a:gridCol w="1348955"/>
              </a:tblGrid>
              <a:tr h="3515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Concepto o </a:t>
                      </a:r>
                      <a:r>
                        <a:rPr lang="pt-B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Actividad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Euros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Variación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154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Becas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4.308,48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3.366,00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8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Actividades en el Barrio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2.844,61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2.222,35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8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Escuela de Líderes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7.589,30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5.929,14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8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Talleres de artesanía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7.875,89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6.153,04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9.568,87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7.475,68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8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Funcionamiento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5.012,97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3.916,38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346%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37.200,12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29.062,59  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676291" y="5781496"/>
            <a:ext cx="7890247" cy="98488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Adobe Caslon Pro"/>
                <a:cs typeface="Adobe Caslon Pro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El remanente de la subvenci</a:t>
            </a:r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ón será dirigido a la continuación de las actividades en los primeros meses de 2014 y a la sostenibilidad general de la FAL.</a:t>
            </a:r>
            <a:endParaRPr lang="es-ES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endParaRPr lang="es-ES" sz="2000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252851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Adobe Caslon Pro"/>
                <a:cs typeface="Adobe Caslon Pro"/>
              </a:rPr>
              <a:t>Origen de los fondos obtenidos</a:t>
            </a:r>
            <a:endParaRPr lang="es-ES" sz="4000" dirty="0">
              <a:latin typeface="Adobe Caslon Pro"/>
              <a:cs typeface="Adobe Caslon Pro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29235"/>
              </p:ext>
            </p:extLst>
          </p:nvPr>
        </p:nvGraphicFramePr>
        <p:xfrm>
          <a:off x="1523998" y="1667647"/>
          <a:ext cx="6156884" cy="2360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42"/>
                <a:gridCol w="3078442"/>
              </a:tblGrid>
              <a:tr h="590059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Organización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6"/>
                          </a:solidFill>
                        </a:rPr>
                        <a:t>Euros</a:t>
                      </a:r>
                      <a:endParaRPr lang="es-E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590059">
                <a:tc>
                  <a:txBody>
                    <a:bodyPr/>
                    <a:lstStyle/>
                    <a:p>
                      <a:r>
                        <a:rPr lang="es-ES" dirty="0" smtClean="0"/>
                        <a:t>Fraternidad de San Sebasti</a:t>
                      </a:r>
                      <a:r>
                        <a:rPr lang="es-ES" dirty="0" smtClean="0"/>
                        <a:t>án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24.000,00</a:t>
                      </a:r>
                      <a:endParaRPr lang="es-ES" dirty="0"/>
                    </a:p>
                  </a:txBody>
                  <a:tcPr/>
                </a:tc>
              </a:tr>
              <a:tr h="590059">
                <a:tc>
                  <a:txBody>
                    <a:bodyPr/>
                    <a:lstStyle/>
                    <a:p>
                      <a:r>
                        <a:rPr lang="es-ES_tradnl" dirty="0" smtClean="0"/>
                        <a:t>Colegios/Titularidad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8.027,77</a:t>
                      </a:r>
                      <a:endParaRPr lang="es-ES" dirty="0"/>
                    </a:p>
                  </a:txBody>
                  <a:tcPr/>
                </a:tc>
              </a:tr>
              <a:tr h="590059">
                <a:tc>
                  <a:txBody>
                    <a:bodyPr/>
                    <a:lstStyle/>
                    <a:p>
                      <a:r>
                        <a:rPr lang="es-ES" b="1" dirty="0" smtClean="0"/>
                        <a:t>TOTAL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b="1" dirty="0" smtClean="0"/>
                        <a:t>32.027,77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n 7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6291" y="4405739"/>
            <a:ext cx="7890247" cy="98488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Adobe Caslon Pro"/>
                <a:cs typeface="Adobe Caslon Pro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El remanente de la subvenci</a:t>
            </a:r>
            <a:r>
              <a:rPr lang="es-ES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ón será dirigido a la continuación de las actividades en los primeros meses de 2014 y a la sostenibilidad general de la FAL.</a:t>
            </a:r>
            <a:endParaRPr lang="es-ES" dirty="0" smtClean="0">
              <a:solidFill>
                <a:srgbClr val="000000"/>
              </a:solidFill>
              <a:latin typeface="Adobe Caslon Pro"/>
              <a:cs typeface="Adobe Caslon Pro"/>
            </a:endParaRPr>
          </a:p>
          <a:p>
            <a:pPr marL="342900" indent="-342900">
              <a:buFontTx/>
              <a:buChar char="-"/>
            </a:pPr>
            <a:endParaRPr lang="es-ES" sz="2000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516781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76291" y="3488369"/>
            <a:ext cx="78902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Calle Lope de Vega, 45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3º</a:t>
            </a: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28014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Madrid</a:t>
            </a:r>
          </a:p>
          <a:p>
            <a:pPr algn="ctr"/>
            <a:endParaRPr lang="es-ES_tradnl" sz="2400" dirty="0">
              <a:solidFill>
                <a:schemeClr val="bg1">
                  <a:lumMod val="50000"/>
                </a:schemeClr>
              </a:solidFill>
              <a:latin typeface="Adobe Caslon Pro"/>
              <a:cs typeface="Adobe Caslon Pro"/>
            </a:endParaRP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91.369.00.00 </a:t>
            </a:r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–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 689.22.32.42</a:t>
            </a:r>
          </a:p>
          <a:p>
            <a:pPr algn="ctr"/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Adobe Caslon Pro"/>
                <a:cs typeface="Adobe Caslon Pro"/>
              </a:rPr>
              <a:t>sercadeongd@gmail.com</a:t>
            </a:r>
          </a:p>
          <a:p>
            <a:pPr algn="ctr"/>
            <a:r>
              <a:rPr lang="es-ES_tradnl" sz="24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www.sercade.org</a:t>
            </a:r>
          </a:p>
          <a:p>
            <a:pPr algn="ctr"/>
            <a:endParaRPr lang="es-ES" sz="3600" b="1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Extens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28" y="1468508"/>
            <a:ext cx="5109396" cy="15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03237"/>
            <a:ext cx="7313613" cy="5985459"/>
          </a:xfrm>
        </p:spPr>
        <p:txBody>
          <a:bodyPr/>
          <a:lstStyle/>
          <a:p>
            <a:pPr algn="l"/>
            <a:r>
              <a:rPr lang="es-ES" sz="4000" dirty="0" smtClean="0">
                <a:latin typeface="Adobe Caslon Pro"/>
                <a:cs typeface="Adobe Caslon Pro"/>
              </a:rPr>
              <a:t>Postales desde </a:t>
            </a:r>
            <a:r>
              <a:rPr lang="es-ES" sz="4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Ecuador...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  <a:t/>
            </a:r>
            <a:br>
              <a:rPr lang="es-ES" sz="2800" dirty="0">
                <a:solidFill>
                  <a:srgbClr val="59330C"/>
                </a:solidFill>
                <a:latin typeface="Adobe Caslon Pro"/>
                <a:cs typeface="Adobe Caslon Pro"/>
              </a:rPr>
            </a:br>
            <a:r>
              <a:rPr lang="es-ES" sz="2800" dirty="0">
                <a:latin typeface="Adobe Caslon Pro"/>
                <a:cs typeface="Adobe Caslon Pro"/>
              </a:rPr>
              <a:t>A</a:t>
            </a:r>
            <a:r>
              <a:rPr lang="es-ES" sz="2800" dirty="0" smtClean="0">
                <a:latin typeface="Adobe Caslon Pro"/>
                <a:cs typeface="Adobe Caslon Pro"/>
              </a:rPr>
              <a:t>spectos </a:t>
            </a:r>
            <a:r>
              <a:rPr lang="es-ES" sz="2800" dirty="0">
                <a:latin typeface="Adobe Caslon Pro"/>
                <a:cs typeface="Adobe Caslon Pro"/>
              </a:rPr>
              <a:t>del país en el que se ejecuta el proyecto y que pueden acercarnos su realidad, su contexto… </a:t>
            </a:r>
            <a:r>
              <a:rPr lang="es-ES" sz="2800" dirty="0" smtClean="0">
                <a:latin typeface="Adobe Caslon Pro"/>
                <a:cs typeface="Adobe Caslon Pro"/>
              </a:rPr>
              <a:t>trazos </a:t>
            </a:r>
            <a:r>
              <a:rPr lang="es-ES" sz="2800" dirty="0">
                <a:latin typeface="Adobe Caslon Pro"/>
                <a:cs typeface="Adobe Caslon Pro"/>
              </a:rPr>
              <a:t>que nos harán entender quiénes son y porqué actuamos allá.</a:t>
            </a:r>
          </a:p>
        </p:txBody>
      </p:sp>
      <p:pic>
        <p:nvPicPr>
          <p:cNvPr id="3" name="Imagen 2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Sierra y Costa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962" y="2114707"/>
            <a:ext cx="4731500" cy="3548625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Galapag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38" y="2551113"/>
            <a:ext cx="5012848" cy="345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2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 </a:t>
            </a:r>
            <a:r>
              <a:rPr lang="es-ES" sz="20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Principales productos de exportación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7" y="1620794"/>
            <a:ext cx="5243900" cy="3932924"/>
          </a:xfrm>
          <a:prstGeom prst="rect">
            <a:avLst/>
          </a:prstGeom>
        </p:spPr>
      </p:pic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pic>
        <p:nvPicPr>
          <p:cNvPr id="3" name="Imagen 2" descr="Ros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00" y="3518884"/>
            <a:ext cx="4695186" cy="31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35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800" dirty="0" smtClean="0">
                <a:latin typeface="Adobe Caslon Pro"/>
                <a:cs typeface="Adobe Caslon Pro"/>
              </a:rPr>
              <a:t>Postales desde </a:t>
            </a:r>
            <a:r>
              <a:rPr lang="es-ES" sz="2800" dirty="0" smtClean="0">
                <a:solidFill>
                  <a:srgbClr val="59330C"/>
                </a:solidFill>
                <a:latin typeface="Adobe Caslon Pro"/>
                <a:cs typeface="Adobe Caslon Pro"/>
              </a:rPr>
              <a:t>Ecuador</a:t>
            </a:r>
            <a:r>
              <a:rPr lang="es-ES" sz="2800" dirty="0" smtClean="0">
                <a:latin typeface="Adobe Caslon Pro"/>
                <a:cs typeface="Adobe Caslon Pro"/>
              </a:rPr>
              <a:t>…</a:t>
            </a:r>
            <a:endParaRPr lang="es-ES" sz="28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pic>
        <p:nvPicPr>
          <p:cNvPr id="4" name="Imagen 3" descr="Horizontal Sig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0" y="97655"/>
            <a:ext cx="1611338" cy="46971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14400" y="1727314"/>
            <a:ext cx="7313613" cy="1901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# 3 </a:t>
            </a:r>
            <a:r>
              <a:rPr lang="es-ES" sz="2000" dirty="0" smtClean="0">
                <a:latin typeface="Adobe Caslon Pro"/>
                <a:cs typeface="Adobe Caslon Pro"/>
              </a:rPr>
              <a:t>La diversidad ambiental es la mayor car</a:t>
            </a:r>
            <a:r>
              <a:rPr lang="es-ES" sz="2000" dirty="0">
                <a:latin typeface="Adobe Caslon Pro"/>
                <a:cs typeface="Adobe Caslon Pro"/>
              </a:rPr>
              <a:t>a</a:t>
            </a:r>
            <a:r>
              <a:rPr lang="es-ES" sz="2000" dirty="0" smtClean="0">
                <a:latin typeface="Adobe Caslon Pro"/>
                <a:cs typeface="Adobe Caslon Pro"/>
              </a:rPr>
              <a:t>cterística del país, cuatro ecosistemas muy marcados (sierra, costa, sistema insular y amazonia) y las infinitas especies vegetales y animales lo hacen uno de los países más diversos.</a:t>
            </a:r>
            <a:endParaRPr lang="es-ES" sz="20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66800" y="4129428"/>
            <a:ext cx="7313613" cy="1901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dirty="0" smtClean="0">
                <a:solidFill>
                  <a:srgbClr val="000000"/>
                </a:solidFill>
                <a:latin typeface="Adobe Caslon Pro"/>
                <a:cs typeface="Adobe Caslon Pro"/>
              </a:rPr>
              <a:t># 4 </a:t>
            </a:r>
            <a:r>
              <a:rPr lang="es-ES" sz="2000" dirty="0" smtClean="0">
                <a:latin typeface="Adobe Caslon Pro"/>
                <a:cs typeface="Adobe Caslon Pro"/>
              </a:rPr>
              <a:t>Aunque los cómputos globales de PIB y IDH alcanzan niveles bastante altos, la desigualdad interna es muy grande y la brecha con los territorios amazónicos abismal. Paradójicamente, de la amazonia sale más de la mitad del PIB del país.</a:t>
            </a:r>
            <a:endParaRPr lang="es-ES" sz="2000" dirty="0">
              <a:solidFill>
                <a:srgbClr val="59330C"/>
              </a:solidFill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1838631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SERCADE">
      <a:dk1>
        <a:srgbClr val="B16517"/>
      </a:dk1>
      <a:lt1>
        <a:srgbClr val="E7C89A"/>
      </a:lt1>
      <a:dk2>
        <a:srgbClr val="7F4F07"/>
      </a:dk2>
      <a:lt2>
        <a:srgbClr val="D0993E"/>
      </a:lt2>
      <a:accent1>
        <a:srgbClr val="D1D1D1"/>
      </a:accent1>
      <a:accent2>
        <a:srgbClr val="A3A3A3"/>
      </a:accent2>
      <a:accent3>
        <a:srgbClr val="757575"/>
      </a:accent3>
      <a:accent4>
        <a:srgbClr val="4C4C4C"/>
      </a:accent4>
      <a:accent5>
        <a:srgbClr val="232323"/>
      </a:accent5>
      <a:accent6>
        <a:srgbClr val="000000"/>
      </a:accent6>
      <a:hlink>
        <a:srgbClr val="4AE735"/>
      </a:hlink>
      <a:folHlink>
        <a:srgbClr val="4BF0CB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Tintero.thmx</Template>
  <TotalTime>769</TotalTime>
  <Words>1459</Words>
  <Application>Microsoft Macintosh PowerPoint</Application>
  <PresentationFormat>Presentación en pantalla (4:3)</PresentationFormat>
  <Paragraphs>229</Paragraphs>
  <Slides>54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Vínculos</vt:lpstr>
      </vt:variant>
      <vt:variant>
        <vt:i4>6</vt:i4>
      </vt:variant>
      <vt:variant>
        <vt:lpstr>Títulos de diapositiva</vt:lpstr>
      </vt:variant>
      <vt:variant>
        <vt:i4>54</vt:i4>
      </vt:variant>
    </vt:vector>
  </HeadingPairs>
  <TitlesOfParts>
    <vt:vector size="61" baseType="lpstr">
      <vt:lpstr>Inkwell</vt:lpstr>
      <vt:lpstr>\\localhost\Users\xabierpb\Desktop\TRABAJO\PR2013\Ecuador - Albergue indígenas\Justificación\JUSTIF. HAITI\Macintosh HD:Users:xabierpb:Desktop:TRABAJO:PR2013:Ecuador - Albergue indígenas:Justificación:ACLARACIONES SOLICITADAS A.docx!OLE_LINK1</vt:lpstr>
      <vt:lpstr>\\localhost\Users\xabierpb\Desktop\TRABAJO\PR2013\Ecuador - Albergue indígenas\Justificación\JUSTIF. HAITI\Documento2!OLE_LINK3</vt:lpstr>
      <vt:lpstr>\\localhost\Users\xabierpb\Desktop\TRABAJO\PR2013\Ecuador - Albergue indígenas\Justificación\JUSTIF. HAITI\Documento1!OLE_LINK3</vt:lpstr>
      <vt:lpstr>\\localhost\Users\xabierpb\Desktop\TRABAJO\PR2013\Ecuador - Albergue indígenas\Justificación\Macintosh HD:Users:xabierpb:Desktop:TRABAJO:PR2013:Ecuador - Albergue indígenas:Justificación:ACLARACIONES SOLICITADAS A.docx!OLE_LINK4</vt:lpstr>
      <vt:lpstr>\\localhost\Users\xabierpb\Desktop\TRABAJO\PR2013\Ecuador - Albergue indígenas\Justificación\Macintosh HD:Users:xabierpb:Desktop:TRABAJO:PR2013:Ecuador - Albergue indígenas:Justificación:ACLARACIONES SOLICITADAS A.docx!OLE_LINK5</vt:lpstr>
      <vt:lpstr>\\localhost\Users\xabierpb\Desktop\TRABAJO\PR2013\Ecuador - Albergue indígenas\Justificación\Macintosh HD:Users:xabierpb:Desktop:TRABAJO:PR2013:Ecuador - Albergue indígenas:Justificación:ACLARACIONES SOLICITADAS A.docx!OLE_LINK6</vt:lpstr>
      <vt:lpstr>Pueblos indígenas en Ecuador</vt:lpstr>
      <vt:lpstr>Ubicación de Ecuador…    El contexto, las fronteras y los principales datos económicos y sociales del país… dónde y porqué…</vt:lpstr>
      <vt:lpstr>Ubicación</vt:lpstr>
      <vt:lpstr>Ubicación</vt:lpstr>
      <vt:lpstr>Ubicación</vt:lpstr>
      <vt:lpstr>Postales desde Ecuador...    Aspectos del país en el que se ejecuta el proyecto y que pueden acercarnos su realidad, su contexto… trazos que nos harán entender quiénes son y porqué actuamos allá.</vt:lpstr>
      <vt:lpstr>Postales desde Ecuador… Sierra y Costa</vt:lpstr>
      <vt:lpstr>Postales desde Ecuador… Principales productos de exportación</vt:lpstr>
      <vt:lpstr>Postales desde Ecuador…</vt:lpstr>
      <vt:lpstr>Postales desde Ecuador… Petróleo (principal sustento de la economía, la mayor parte sale de Orellana)</vt:lpstr>
      <vt:lpstr>Postales desde Ecuador… Parque nacional Yasuní</vt:lpstr>
      <vt:lpstr>Postales desde Ecuador… Río Napo (principal vertebrador en Orellana)</vt:lpstr>
      <vt:lpstr>Postales desde Ecuador… Maito y Mayones (platos típicos de la amazonia)</vt:lpstr>
      <vt:lpstr>Postales desde Ecuador… Waoranis</vt:lpstr>
      <vt:lpstr>Postales desde Ecuador… Ciudad de Coca</vt:lpstr>
      <vt:lpstr>Postales desde Ecuador… Mestizaje</vt:lpstr>
      <vt:lpstr>Socio local: Fundación Alejandro Labaka    Quiénes ejecutan las actividades, los protagonistas y los que trabajan directamente con los verdaderos beneficiarios del proyecto</vt:lpstr>
      <vt:lpstr>Socio local</vt:lpstr>
      <vt:lpstr>Socio local</vt:lpstr>
      <vt:lpstr>Principales datos del proyecto…    En qué consistía el proyecto y qué se ha hecho</vt:lpstr>
      <vt:lpstr>Justificación</vt:lpstr>
      <vt:lpstr>Justificación</vt:lpstr>
      <vt:lpstr>Justificación</vt:lpstr>
      <vt:lpstr>Justificación</vt:lpstr>
      <vt:lpstr>Justificación</vt:lpstr>
      <vt:lpstr>Objetivos y actividades</vt:lpstr>
      <vt:lpstr>Objetivos y actividades</vt:lpstr>
      <vt:lpstr>Objetivos y actividades</vt:lpstr>
      <vt:lpstr>Objetivos y actividades</vt:lpstr>
      <vt:lpstr>Resultado 1. Acogida y acompañamiento visitantes</vt:lpstr>
      <vt:lpstr>Resultado 1. Acogida y acompañamiento visitantes</vt:lpstr>
      <vt:lpstr>Resultado 1. Acogida y acompañamiento visitantes</vt:lpstr>
      <vt:lpstr>Resultado 1. Acogida y acompañamiento visitantes</vt:lpstr>
      <vt:lpstr>Resultado 1. Acogida y acompañamiento visitantes</vt:lpstr>
      <vt:lpstr>Resultado 2. Formación de indígenas… redes de apoyo</vt:lpstr>
      <vt:lpstr>Resultado 2. Formación de indígenas… redes de apoyo</vt:lpstr>
      <vt:lpstr>Resultado 2. Formación de indígenas… redes de apoyo</vt:lpstr>
      <vt:lpstr>Resultado 2. Formación de indígenas… redes de apoyo</vt:lpstr>
      <vt:lpstr>Resultado 2. Formación de indígenas… Escuela de Formación de Líderes y Lideresas</vt:lpstr>
      <vt:lpstr>Resultado 2. Formación de indígenas… Escuela de Formación de Líderes y Lideresas</vt:lpstr>
      <vt:lpstr>Resultado 2. Formación de indígenas… Escuela de Formación de Líderes y Lideresas</vt:lpstr>
      <vt:lpstr>Resultado 2. Formación de indígenas… Artesanía</vt:lpstr>
      <vt:lpstr>Resultado 2. Formación de indígenas… Artesanía</vt:lpstr>
      <vt:lpstr>Resultado 2. Formación de indígenas… Artesanía</vt:lpstr>
      <vt:lpstr>Resultado 2. Formación de indígenas… Artesanía</vt:lpstr>
      <vt:lpstr>Resultado 3. Actividades en el barrio</vt:lpstr>
      <vt:lpstr>Resultado 3. Actividades en el barrio</vt:lpstr>
      <vt:lpstr>Resultado 3. Actividades en el barrio</vt:lpstr>
      <vt:lpstr>Resultado 3. Actividades en el barrio</vt:lpstr>
      <vt:lpstr>Resumen</vt:lpstr>
      <vt:lpstr>Presupuesto previsto inicialmente</vt:lpstr>
      <vt:lpstr>Presupuesto ejecutado finalmente</vt:lpstr>
      <vt:lpstr>Origen de los fondos obtenidos</vt:lpstr>
      <vt:lpstr>Presentación de PowerPoint</vt:lpstr>
    </vt:vector>
  </TitlesOfParts>
  <Company>Capuchinos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Acceso al agua en Mengo</dc:title>
  <dc:creator>Xabier Parra</dc:creator>
  <cp:lastModifiedBy>Xabier Parra</cp:lastModifiedBy>
  <cp:revision>42</cp:revision>
  <dcterms:created xsi:type="dcterms:W3CDTF">2013-11-11T09:35:26Z</dcterms:created>
  <dcterms:modified xsi:type="dcterms:W3CDTF">2014-01-29T13:17:05Z</dcterms:modified>
</cp:coreProperties>
</file>